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Kean, Michael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1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6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95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66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0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8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9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43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46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22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9CFFB-4FD4-46EA-8124-06C8AC38FA9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D022-BE82-446F-B617-788813677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22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GNCRC.@nuth.nhs.uk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0648" y="251520"/>
            <a:ext cx="6408712" cy="86409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0099" y="2038073"/>
            <a:ext cx="6264696" cy="210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sz="2400" b="1" dirty="0" smtClean="0">
                <a:ea typeface="Calibri"/>
                <a:cs typeface="Calibri"/>
              </a:rPr>
              <a:t>Conference</a:t>
            </a:r>
          </a:p>
          <a:p>
            <a:pPr algn="ctr">
              <a:lnSpc>
                <a:spcPct val="115000"/>
              </a:lnSpc>
            </a:pPr>
            <a:r>
              <a:rPr lang="en-GB" sz="2400" b="1" dirty="0" smtClean="0">
                <a:solidFill>
                  <a:srgbClr val="FA16EA"/>
                </a:solidFill>
                <a:ea typeface="Calibri"/>
                <a:cs typeface="Calibri"/>
              </a:rPr>
              <a:t>Child Health Research Across Organisational Boundaries </a:t>
            </a:r>
          </a:p>
          <a:p>
            <a:pPr algn="ctr"/>
            <a:r>
              <a:rPr lang="en-GB" sz="2400" b="1" dirty="0">
                <a:ea typeface="Calibri"/>
                <a:cs typeface="Calibri"/>
              </a:rPr>
              <a:t>8</a:t>
            </a:r>
            <a:r>
              <a:rPr lang="en-GB" sz="2400" b="1" dirty="0" smtClean="0">
                <a:ea typeface="Calibri"/>
                <a:cs typeface="Calibri"/>
              </a:rPr>
              <a:t>th </a:t>
            </a:r>
            <a:r>
              <a:rPr lang="en-GB" sz="2400" b="1" dirty="0">
                <a:ea typeface="Calibri"/>
                <a:cs typeface="Calibri"/>
              </a:rPr>
              <a:t>March </a:t>
            </a:r>
            <a:r>
              <a:rPr lang="en-GB" sz="2400" b="1" dirty="0" smtClean="0">
                <a:ea typeface="Calibri"/>
                <a:cs typeface="Calibri"/>
              </a:rPr>
              <a:t>2019</a:t>
            </a:r>
          </a:p>
          <a:p>
            <a:pPr algn="ctr"/>
            <a:r>
              <a:rPr lang="en-GB" sz="2400" b="1" dirty="0" smtClean="0">
                <a:ea typeface="Calibri"/>
                <a:cs typeface="Calibri"/>
              </a:rPr>
              <a:t>Life Science Centre</a:t>
            </a:r>
            <a:endParaRPr lang="en-GB" sz="2400" dirty="0"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309" y="7452320"/>
            <a:ext cx="55202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Book Now for Early Bird Rates!</a:t>
            </a:r>
          </a:p>
          <a:p>
            <a:pPr algn="ctr"/>
            <a:r>
              <a:rPr lang="en-GB" sz="1600" b="1" dirty="0" smtClean="0"/>
              <a:t>Prior to 31</a:t>
            </a:r>
            <a:r>
              <a:rPr lang="en-GB" sz="1600" b="1" baseline="30000" dirty="0" smtClean="0"/>
              <a:t>st</a:t>
            </a:r>
            <a:r>
              <a:rPr lang="en-GB" sz="1600" b="1" dirty="0" smtClean="0"/>
              <a:t> December 2018</a:t>
            </a:r>
            <a:endParaRPr lang="en-GB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2761" y="4081709"/>
            <a:ext cx="595017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Keynote Speakers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Jacqui Old:</a:t>
            </a:r>
            <a:r>
              <a:rPr lang="en-US" sz="1400" dirty="0" smtClean="0"/>
              <a:t> Director </a:t>
            </a:r>
            <a:r>
              <a:rPr lang="en-US" sz="1400" dirty="0"/>
              <a:t>for Children and Adult Services at North </a:t>
            </a:r>
            <a:r>
              <a:rPr lang="en-US" sz="1400" dirty="0" err="1"/>
              <a:t>Tyneside</a:t>
            </a:r>
            <a:r>
              <a:rPr lang="en-US" sz="1400" dirty="0"/>
              <a:t> </a:t>
            </a:r>
            <a:r>
              <a:rPr lang="en-US" sz="1400" dirty="0" smtClean="0"/>
              <a:t>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Professor Stuart </a:t>
            </a:r>
            <a:r>
              <a:rPr lang="en-US" sz="1400" b="1" dirty="0" smtClean="0"/>
              <a:t>Logan:</a:t>
            </a:r>
            <a:r>
              <a:rPr lang="en-US" sz="1400" dirty="0" smtClean="0"/>
              <a:t> Cerebra </a:t>
            </a:r>
            <a:r>
              <a:rPr lang="en-US" sz="1400" dirty="0"/>
              <a:t>Professor of Paediatric </a:t>
            </a:r>
            <a:r>
              <a:rPr lang="en-US" sz="1400" dirty="0" smtClean="0"/>
              <a:t>Epidemiology; Director, Institute </a:t>
            </a:r>
            <a:r>
              <a:rPr lang="en-US" sz="1400" dirty="0"/>
              <a:t>of Health </a:t>
            </a:r>
            <a:r>
              <a:rPr lang="en-US" sz="1400" dirty="0" smtClean="0"/>
              <a:t>Research; Director, NIHR </a:t>
            </a:r>
            <a:r>
              <a:rPr lang="en-US" sz="1400" dirty="0"/>
              <a:t>CLAHRC South West </a:t>
            </a:r>
            <a:r>
              <a:rPr lang="en-US" sz="1400" dirty="0" smtClean="0"/>
              <a:t>Peninsula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Dr Carol Ewing: </a:t>
            </a:r>
            <a:r>
              <a:rPr lang="en-US" sz="1400" dirty="0" smtClean="0"/>
              <a:t>Vice President </a:t>
            </a:r>
            <a:r>
              <a:rPr lang="en-US" sz="1400" dirty="0"/>
              <a:t>for Health Policy RCPCH, Clinical Workforce Lead for the Greater Manchester Children Young People and Families </a:t>
            </a:r>
            <a:r>
              <a:rPr lang="en-US" sz="1400" dirty="0" smtClean="0"/>
              <a:t>Network, Consultant </a:t>
            </a:r>
            <a:r>
              <a:rPr lang="en-US" sz="1400" dirty="0" err="1" smtClean="0"/>
              <a:t>Paediatrician</a:t>
            </a:r>
            <a:r>
              <a:rPr lang="en-US" sz="1400" dirty="0" smtClean="0"/>
              <a:t> </a:t>
            </a:r>
            <a:r>
              <a:rPr lang="en-US" sz="1400" dirty="0" smtClean="0"/>
              <a:t>Royal Manchester Children's Hospital</a:t>
            </a:r>
            <a:endParaRPr lang="en-US" sz="1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8720" y="6228184"/>
            <a:ext cx="5298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Other sessions include</a:t>
            </a:r>
          </a:p>
          <a:p>
            <a:pPr algn="ctr"/>
            <a:r>
              <a:rPr lang="en-GB" sz="1400" dirty="0" smtClean="0"/>
              <a:t>Research </a:t>
            </a:r>
            <a:r>
              <a:rPr lang="en-GB" sz="1400" dirty="0" smtClean="0"/>
              <a:t>From </a:t>
            </a:r>
            <a:r>
              <a:rPr lang="en-GB" sz="1400" dirty="0" smtClean="0"/>
              <a:t>the </a:t>
            </a:r>
            <a:r>
              <a:rPr lang="en-GB" sz="1400" dirty="0" smtClean="0"/>
              <a:t>Bench </a:t>
            </a:r>
            <a:r>
              <a:rPr lang="en-GB" sz="1400" dirty="0"/>
              <a:t>to </a:t>
            </a:r>
            <a:r>
              <a:rPr lang="en-GB" sz="1400" dirty="0"/>
              <a:t>B</a:t>
            </a:r>
            <a:r>
              <a:rPr lang="en-GB" sz="1400" dirty="0" smtClean="0"/>
              <a:t>edside </a:t>
            </a:r>
            <a:r>
              <a:rPr lang="en-GB" sz="1400" dirty="0"/>
              <a:t>to </a:t>
            </a:r>
            <a:r>
              <a:rPr lang="en-GB" sz="1400" dirty="0"/>
              <a:t>H</a:t>
            </a:r>
            <a:r>
              <a:rPr lang="en-GB" sz="1400" dirty="0" smtClean="0"/>
              <a:t>ome</a:t>
            </a:r>
            <a:endParaRPr lang="en-GB" sz="1400" dirty="0"/>
          </a:p>
          <a:p>
            <a:pPr algn="ctr"/>
            <a:r>
              <a:rPr lang="en-GB" sz="1400" dirty="0"/>
              <a:t>Research in </a:t>
            </a:r>
            <a:r>
              <a:rPr lang="en-GB" sz="1400" dirty="0"/>
              <a:t>H</a:t>
            </a:r>
            <a:r>
              <a:rPr lang="en-GB" sz="1400" dirty="0" smtClean="0"/>
              <a:t>omes </a:t>
            </a:r>
            <a:r>
              <a:rPr lang="en-GB" sz="1400" dirty="0"/>
              <a:t>and </a:t>
            </a:r>
            <a:r>
              <a:rPr lang="en-GB" sz="1400" dirty="0"/>
              <a:t>S</a:t>
            </a:r>
            <a:r>
              <a:rPr lang="en-GB" sz="1400" dirty="0" smtClean="0"/>
              <a:t>chools</a:t>
            </a:r>
            <a:endParaRPr lang="en-GB" sz="1400" dirty="0"/>
          </a:p>
          <a:p>
            <a:pPr algn="ctr"/>
            <a:r>
              <a:rPr lang="en-GB" sz="1400" dirty="0"/>
              <a:t>Overcoming </a:t>
            </a:r>
            <a:r>
              <a:rPr lang="en-GB" sz="1400" dirty="0"/>
              <a:t>C</a:t>
            </a:r>
            <a:r>
              <a:rPr lang="en-GB" sz="1400" dirty="0" smtClean="0"/>
              <a:t>hallenges </a:t>
            </a:r>
            <a:r>
              <a:rPr lang="en-GB" sz="1400" dirty="0" smtClean="0"/>
              <a:t>in </a:t>
            </a:r>
            <a:r>
              <a:rPr lang="en-GB" sz="1400" dirty="0" smtClean="0"/>
              <a:t>Delivering </a:t>
            </a:r>
            <a:r>
              <a:rPr lang="en-GB" sz="1400" dirty="0"/>
              <a:t>C</a:t>
            </a:r>
            <a:r>
              <a:rPr lang="en-GB" sz="1400" dirty="0" smtClean="0"/>
              <a:t>linical </a:t>
            </a:r>
            <a:r>
              <a:rPr lang="en-GB" sz="1400" dirty="0"/>
              <a:t>T</a:t>
            </a:r>
            <a:r>
              <a:rPr lang="en-GB" sz="1400" dirty="0" smtClean="0"/>
              <a:t>rials</a:t>
            </a:r>
            <a:endParaRPr lang="en-GB" sz="1400" dirty="0"/>
          </a:p>
          <a:p>
            <a:pPr algn="ctr"/>
            <a:r>
              <a:rPr lang="en-GB" sz="1400" dirty="0" smtClean="0"/>
              <a:t>Child </a:t>
            </a:r>
            <a:r>
              <a:rPr lang="en-GB" sz="1400" dirty="0" smtClean="0"/>
              <a:t>Health </a:t>
            </a:r>
            <a:r>
              <a:rPr lang="en-GB" sz="1400" dirty="0"/>
              <a:t>R</a:t>
            </a:r>
            <a:r>
              <a:rPr lang="en-GB" sz="1400" dirty="0" smtClean="0"/>
              <a:t>esearch and Society</a:t>
            </a:r>
            <a:endParaRPr lang="en-GB" sz="1400" dirty="0"/>
          </a:p>
          <a:p>
            <a:pPr algn="ctr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842"/>
          <a:stretch/>
        </p:blipFill>
        <p:spPr bwMode="auto">
          <a:xfrm>
            <a:off x="2435102" y="323528"/>
            <a:ext cx="2264852" cy="173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27" y="973292"/>
            <a:ext cx="1824112" cy="751549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79" y="971953"/>
            <a:ext cx="1824112" cy="751549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AndersonJ2\AppData\Local\Microsoft\Windows\Temporary Internet Files\Content.IE5\15WHN9R6\highside_booknow_button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99" y="2900340"/>
            <a:ext cx="1181369" cy="118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667" y="2899022"/>
            <a:ext cx="11826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08720" y="7958415"/>
            <a:ext cx="5143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Application forms are available by emailing </a:t>
            </a:r>
            <a:r>
              <a:rPr lang="en-GB" dirty="0" smtClean="0">
                <a:hlinkClick r:id="rId6"/>
              </a:rPr>
              <a:t>GNCRC.@nuth.nhs.uk</a:t>
            </a:r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52736" y="8526923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We had great feedback at our 2017 conference - see overleaf ……..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23577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648" y="238125"/>
            <a:ext cx="6408712" cy="86409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55"/>
          <a:stretch/>
        </p:blipFill>
        <p:spPr bwMode="auto">
          <a:xfrm>
            <a:off x="2536687" y="310743"/>
            <a:ext cx="1881511" cy="14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ubOvalCallout"/>
          <p:cNvSpPr>
            <a:spLocks noEditPoints="1" noChangeArrowheads="1"/>
          </p:cNvSpPr>
          <p:nvPr/>
        </p:nvSpPr>
        <p:spPr bwMode="auto">
          <a:xfrm rot="20338529">
            <a:off x="493545" y="1755676"/>
            <a:ext cx="1828800" cy="1600200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D29EC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“I </a:t>
            </a:r>
            <a:r>
              <a:rPr lang="en-US" sz="1200" dirty="0">
                <a:solidFill>
                  <a:prstClr val="black"/>
                </a:solidFill>
              </a:rPr>
              <a:t>am excited to be starting a project very </a:t>
            </a:r>
            <a:r>
              <a:rPr lang="en-US" sz="1200" dirty="0" smtClean="0">
                <a:solidFill>
                  <a:prstClr val="black"/>
                </a:solidFill>
              </a:rPr>
              <a:t>soon” 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4" name="PubOvalCallout"/>
          <p:cNvSpPr>
            <a:spLocks noEditPoints="1" noChangeArrowheads="1"/>
          </p:cNvSpPr>
          <p:nvPr/>
        </p:nvSpPr>
        <p:spPr bwMode="auto">
          <a:xfrm>
            <a:off x="2380772" y="4366471"/>
            <a:ext cx="2088232" cy="1944216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“Confirmed </a:t>
            </a:r>
            <a:r>
              <a:rPr lang="en-US" sz="1100" dirty="0">
                <a:solidFill>
                  <a:prstClr val="black"/>
                </a:solidFill>
              </a:rPr>
              <a:t>importance of participation in on-going research projects</a:t>
            </a:r>
            <a:r>
              <a:rPr lang="en-US" sz="1100" dirty="0" smtClean="0">
                <a:solidFill>
                  <a:prstClr val="black"/>
                </a:solidFill>
              </a:rPr>
              <a:t>.” 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5" name="PubOvalCallout"/>
          <p:cNvSpPr>
            <a:spLocks noEditPoints="1" noChangeArrowheads="1"/>
          </p:cNvSpPr>
          <p:nvPr/>
        </p:nvSpPr>
        <p:spPr bwMode="auto">
          <a:xfrm rot="1994160" flipH="1">
            <a:off x="4056811" y="5642814"/>
            <a:ext cx="2383195" cy="2296408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“It </a:t>
            </a:r>
            <a:r>
              <a:rPr lang="en-US" sz="1100" dirty="0">
                <a:solidFill>
                  <a:prstClr val="black"/>
                </a:solidFill>
              </a:rPr>
              <a:t>was a great opportunity to put faces to names of the people involved in research and to know who to approach for assistance with research projects</a:t>
            </a:r>
            <a:r>
              <a:rPr lang="en-US" sz="1100" dirty="0" smtClean="0">
                <a:solidFill>
                  <a:prstClr val="black"/>
                </a:solidFill>
              </a:rPr>
              <a:t>.”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6" name="PubOvalCallout"/>
          <p:cNvSpPr>
            <a:spLocks noEditPoints="1" noChangeArrowheads="1"/>
          </p:cNvSpPr>
          <p:nvPr/>
        </p:nvSpPr>
        <p:spPr bwMode="auto">
          <a:xfrm rot="20248349">
            <a:off x="499535" y="5955952"/>
            <a:ext cx="1980557" cy="1750591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“</a:t>
            </a:r>
            <a:r>
              <a:rPr lang="en-US" sz="900" dirty="0" smtClean="0">
                <a:solidFill>
                  <a:prstClr val="black"/>
                </a:solidFill>
              </a:rPr>
              <a:t>V</a:t>
            </a:r>
            <a:r>
              <a:rPr lang="en-US" sz="1100" dirty="0" smtClean="0">
                <a:solidFill>
                  <a:prstClr val="black"/>
                </a:solidFill>
              </a:rPr>
              <a:t>ery </a:t>
            </a:r>
            <a:r>
              <a:rPr lang="en-US" sz="1100" dirty="0">
                <a:solidFill>
                  <a:prstClr val="black"/>
                </a:solidFill>
              </a:rPr>
              <a:t>positive impact and enhance my future research knowledge</a:t>
            </a:r>
            <a:r>
              <a:rPr lang="en-US" sz="1100" dirty="0" smtClean="0">
                <a:solidFill>
                  <a:prstClr val="black"/>
                </a:solidFill>
              </a:rPr>
              <a:t>.” 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7" name="PubOvalCallout"/>
          <p:cNvSpPr>
            <a:spLocks noEditPoints="1" noChangeArrowheads="1"/>
          </p:cNvSpPr>
          <p:nvPr/>
        </p:nvSpPr>
        <p:spPr bwMode="auto">
          <a:xfrm rot="2635200" flipH="1">
            <a:off x="4129856" y="1562362"/>
            <a:ext cx="2275468" cy="2301648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chemeClr val="accent5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“The </a:t>
            </a:r>
            <a:r>
              <a:rPr lang="en-US" sz="1050" dirty="0">
                <a:solidFill>
                  <a:prstClr val="black"/>
                </a:solidFill>
              </a:rPr>
              <a:t>event was inspiring and there is a strong likelihood that I will consider active involvement in research alongside my clinical </a:t>
            </a:r>
            <a:r>
              <a:rPr lang="en-US" sz="1050" dirty="0" smtClean="0">
                <a:solidFill>
                  <a:prstClr val="black"/>
                </a:solidFill>
              </a:rPr>
              <a:t>role”</a:t>
            </a:r>
            <a:endParaRPr lang="en-GB" sz="105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3132" y="3194630"/>
            <a:ext cx="1152128" cy="851297"/>
          </a:xfrm>
          <a:prstGeom prst="round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prstClr val="white"/>
                </a:solidFill>
              </a:rPr>
              <a:t>87% rated the conference as Excellent or very good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0597" y="6855512"/>
            <a:ext cx="1028581" cy="1204436"/>
          </a:xfrm>
          <a:prstGeom prst="round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prstClr val="white"/>
                </a:solidFill>
              </a:rPr>
              <a:t>83% would recommend the conference to a colleague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2926" y="4049913"/>
            <a:ext cx="1224136" cy="1038582"/>
          </a:xfrm>
          <a:prstGeom prst="round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prstClr val="white"/>
                </a:solidFill>
              </a:rPr>
              <a:t>92% thought the conference was good or excellent  value for money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45750" y="4046232"/>
            <a:ext cx="1152128" cy="1038582"/>
          </a:xfrm>
          <a:prstGeom prst="round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prstClr val="white"/>
                </a:solidFill>
              </a:rPr>
              <a:t>89% said they would attend the conference again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888" y="179076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2017 Conference</a:t>
            </a:r>
          </a:p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Feedback</a:t>
            </a:r>
            <a:endParaRPr lang="en-GB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8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272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Newcastle Upon Tyne Hospitals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Julie</dc:creator>
  <cp:lastModifiedBy>Anderson, Julie</cp:lastModifiedBy>
  <cp:revision>19</cp:revision>
  <cp:lastPrinted>2018-10-31T08:11:40Z</cp:lastPrinted>
  <dcterms:created xsi:type="dcterms:W3CDTF">2016-08-02T13:08:42Z</dcterms:created>
  <dcterms:modified xsi:type="dcterms:W3CDTF">2018-10-31T11:02:56Z</dcterms:modified>
</cp:coreProperties>
</file>